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4"/>
  </p:notesMasterIdLst>
  <p:handoutMasterIdLst>
    <p:handoutMasterId r:id="rId15"/>
  </p:handoutMasterIdLst>
  <p:sldIdLst>
    <p:sldId id="261" r:id="rId2"/>
    <p:sldId id="290" r:id="rId3"/>
    <p:sldId id="281" r:id="rId4"/>
    <p:sldId id="282" r:id="rId5"/>
    <p:sldId id="283" r:id="rId6"/>
    <p:sldId id="289" r:id="rId7"/>
    <p:sldId id="287" r:id="rId8"/>
    <p:sldId id="284" r:id="rId9"/>
    <p:sldId id="285" r:id="rId10"/>
    <p:sldId id="286" r:id="rId11"/>
    <p:sldId id="288" r:id="rId12"/>
    <p:sldId id="278" r:id="rId1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ED7347C-DF3E-4537-8AF7-6A9F8C020722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3C3418-D12F-4DB3-8FAC-4B90AF28C8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16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9D5B6E-D81F-4A44-9AFD-8AFB682B1EF3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8496F9-DF15-414D-8FC5-6548B6127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ctr"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57066" indent="-291179" algn="ctr"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64717" indent="-232943" algn="ctr"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30604" indent="-232943" algn="ctr"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96491" indent="-232943" algn="ctr"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62377" indent="-232943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264" indent="-232943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94151" indent="-232943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60038" indent="-232943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C82E3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fld id="{BE3D05C2-4002-413F-94E8-AD0B07633A26}" type="slidenum">
              <a:rPr lang="en-US" sz="1200" b="0">
                <a:solidFill>
                  <a:schemeClr val="tx1"/>
                </a:solidFill>
              </a:rPr>
              <a:pPr algn="r"/>
              <a:t>10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28019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4GbWfNHtHR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3 – Oct </a:t>
            </a:r>
            <a:r>
              <a:rPr lang="en-US" dirty="0" smtClean="0"/>
              <a:t>17, </a:t>
            </a:r>
            <a:r>
              <a:rPr lang="en-US" dirty="0"/>
              <a:t>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9452086" cy="3416301"/>
          </a:xfrm>
        </p:spPr>
        <p:txBody>
          <a:bodyPr>
            <a:normAutofit lnSpcReduction="10000"/>
          </a:bodyPr>
          <a:lstStyle/>
          <a:p>
            <a:r>
              <a:rPr lang="en-US" sz="2000" b="1" dirty="0" smtClean="0"/>
              <a:t>P3: Distinguish between a transverse wave and a longitudinal wave</a:t>
            </a:r>
          </a:p>
          <a:p>
            <a:r>
              <a:rPr lang="en-US" sz="2000" b="1" dirty="0" smtClean="0"/>
              <a:t>Objective</a:t>
            </a:r>
            <a:r>
              <a:rPr lang="en-US" sz="2000" b="1" dirty="0" smtClean="0"/>
              <a:t>:  </a:t>
            </a:r>
          </a:p>
          <a:p>
            <a:pPr lvl="1"/>
            <a:r>
              <a:rPr lang="en-US" sz="1800" b="1" dirty="0" smtClean="0"/>
              <a:t>4.2 Traveling Waves Introduction</a:t>
            </a:r>
          </a:p>
          <a:p>
            <a:r>
              <a:rPr lang="en-US" sz="2000" b="1" dirty="0" smtClean="0"/>
              <a:t>Agenda:</a:t>
            </a:r>
            <a:endParaRPr lang="en-US" sz="2000" b="1" dirty="0" smtClean="0"/>
          </a:p>
          <a:p>
            <a:pPr lvl="1"/>
            <a:r>
              <a:rPr lang="en-US" b="1" dirty="0" smtClean="0"/>
              <a:t>Describing waves</a:t>
            </a:r>
          </a:p>
          <a:p>
            <a:pPr lvl="1"/>
            <a:r>
              <a:rPr lang="en-US" b="1" dirty="0" smtClean="0"/>
              <a:t>Types of waves</a:t>
            </a:r>
          </a:p>
          <a:p>
            <a:pPr lvl="1"/>
            <a:r>
              <a:rPr lang="en-US" b="1" dirty="0" smtClean="0"/>
              <a:t>Electromagnetic waves</a:t>
            </a:r>
          </a:p>
          <a:p>
            <a:r>
              <a:rPr lang="en-US" b="1" dirty="0" smtClean="0"/>
              <a:t>Assignment:</a:t>
            </a:r>
          </a:p>
          <a:p>
            <a:pPr lvl="1"/>
            <a:r>
              <a:rPr lang="en-US" b="1" dirty="0" smtClean="0"/>
              <a:t>p161 #10-14</a:t>
            </a:r>
          </a:p>
          <a:p>
            <a:pPr lvl="1"/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524206" y="3213463"/>
            <a:ext cx="26404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out p161 #6-9 for </a:t>
            </a:r>
          </a:p>
          <a:p>
            <a:r>
              <a:rPr lang="en-US" dirty="0" smtClean="0"/>
              <a:t>HMK check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41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Electromagnetic Radiation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0" name="Rectangle 3"/>
              <p:cNvSpPr>
                <a:spLocks noGrp="1" noChangeArrowheads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b="1" dirty="0" smtClean="0"/>
                  <a:t>All electromagnetic radiation travels at the same velocity </a:t>
                </a:r>
                <a:r>
                  <a:rPr lang="en-US" b="1" u="sng" dirty="0" smtClean="0"/>
                  <a:t>in a vacuum</a:t>
                </a:r>
                <a:r>
                  <a:rPr lang="en-US" b="1" dirty="0" smtClean="0"/>
                  <a:t>:  </a:t>
                </a:r>
                <a:r>
                  <a:rPr lang="en-US" b="1" dirty="0"/>
                  <a:t>the speed of light (</a:t>
                </a:r>
                <a:r>
                  <a:rPr lang="en-US" b="1" i="1" dirty="0"/>
                  <a:t>c</a:t>
                </a:r>
                <a:r>
                  <a:rPr lang="en-US" b="1" dirty="0"/>
                  <a:t>), </a:t>
                </a:r>
                <a:r>
                  <a:rPr lang="en-US" b="1" dirty="0" smtClean="0"/>
                  <a:t>3.00 </a:t>
                </a:r>
                <a:r>
                  <a:rPr lang="en-US" b="1" dirty="0">
                    <a:sym typeface="Symbol" panose="05050102010706020507" pitchFamily="18" charset="2"/>
                  </a:rPr>
                  <a:t> 10</a:t>
                </a:r>
                <a:r>
                  <a:rPr lang="en-US" b="1" baseline="30000" dirty="0">
                    <a:sym typeface="Symbol" panose="05050102010706020507" pitchFamily="18" charset="2"/>
                  </a:rPr>
                  <a:t>8</a:t>
                </a:r>
                <a:r>
                  <a:rPr lang="en-US" b="1" dirty="0">
                    <a:sym typeface="Symbol" panose="05050102010706020507" pitchFamily="18" charset="2"/>
                  </a:rPr>
                  <a:t> m/s.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b="1" dirty="0" smtClean="0">
                    <a:sym typeface="Symbol" panose="05050102010706020507" pitchFamily="18" charset="2"/>
                  </a:rPr>
                  <a:t>Therefore,   </a:t>
                </a:r>
                <a:r>
                  <a:rPr lang="en-US" b="1" i="1" dirty="0" smtClean="0"/>
                  <a:t>c</a:t>
                </a:r>
                <a:r>
                  <a:rPr lang="en-US" b="1" dirty="0" smtClean="0"/>
                  <a:t> </a:t>
                </a:r>
                <a:r>
                  <a:rPr lang="en-US" b="1" dirty="0"/>
                  <a:t>= </a:t>
                </a:r>
                <a:r>
                  <a:rPr lang="en-US" b="1" i="1" dirty="0" smtClean="0">
                    <a:latin typeface="Symbol" panose="05050102010706020507" pitchFamily="18" charset="2"/>
                    <a:sym typeface="Symbol" panose="05050102010706020507" pitchFamily="18" charset="2"/>
                  </a:rPr>
                  <a:t>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𝒇</m:t>
                    </m:r>
                  </m:oMath>
                </a14:m>
                <a:endParaRPr lang="en-US" b="1" i="1" dirty="0" smtClean="0">
                  <a:latin typeface="Symbol" panose="05050102010706020507" pitchFamily="18" charset="2"/>
                  <a:sym typeface="Symbol" panose="05050102010706020507" pitchFamily="18" charset="2"/>
                </a:endParaRPr>
              </a:p>
              <a:p>
                <a:r>
                  <a:rPr lang="en-US" b="1" dirty="0" smtClean="0">
                    <a:sym typeface="Symbol" panose="05050102010706020507" pitchFamily="18" charset="2"/>
                  </a:rPr>
                  <a:t>What is the frequency</a:t>
                </a:r>
              </a:p>
              <a:p>
                <a:pPr marL="0" indent="0">
                  <a:buNone/>
                </a:pPr>
                <a:r>
                  <a:rPr lang="en-US" b="1" dirty="0">
                    <a:sym typeface="Symbol" panose="05050102010706020507" pitchFamily="18" charset="2"/>
                  </a:rPr>
                  <a:t> </a:t>
                </a:r>
                <a:r>
                  <a:rPr lang="en-US" b="1" dirty="0" smtClean="0">
                    <a:sym typeface="Symbol" panose="05050102010706020507" pitchFamily="18" charset="2"/>
                  </a:rPr>
                  <a:t>  of EM radiation with</a:t>
                </a:r>
              </a:p>
              <a:p>
                <a:pPr marL="0" indent="0">
                  <a:buNone/>
                </a:pPr>
                <a:r>
                  <a:rPr lang="en-US" b="1" dirty="0">
                    <a:sym typeface="Symbol" panose="05050102010706020507" pitchFamily="18" charset="2"/>
                  </a:rPr>
                  <a:t> </a:t>
                </a:r>
                <a:r>
                  <a:rPr lang="en-US" b="1" dirty="0" smtClean="0">
                    <a:sym typeface="Symbol" panose="05050102010706020507" pitchFamily="18" charset="2"/>
                  </a:rPr>
                  <a:t>  a wavelength of 213</a:t>
                </a:r>
                <a:r>
                  <a:rPr lang="el-GR" b="1" dirty="0" smtClean="0">
                    <a:sym typeface="Symbol" panose="05050102010706020507" pitchFamily="18" charset="2"/>
                  </a:rPr>
                  <a:t>μ</a:t>
                </a:r>
                <a:r>
                  <a:rPr lang="en-US" b="1" dirty="0" smtClean="0">
                    <a:sym typeface="Symbol" panose="05050102010706020507" pitchFamily="18" charset="2"/>
                  </a:rPr>
                  <a:t>m?</a:t>
                </a:r>
              </a:p>
              <a:p>
                <a:r>
                  <a:rPr lang="en-US" b="1" dirty="0" smtClean="0">
                    <a:cs typeface="Times New Roman" panose="02020603050405020304" pitchFamily="18" charset="0"/>
                    <a:sym typeface="Symbol" panose="05050102010706020507" pitchFamily="18" charset="2"/>
                  </a:rPr>
                  <a:t>Also, be able to rank the</a:t>
                </a:r>
              </a:p>
              <a:p>
                <a:pPr marL="0" indent="0">
                  <a:buNone/>
                </a:pPr>
                <a:r>
                  <a:rPr lang="en-US" b="1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b="1" dirty="0" smtClean="0">
                    <a:cs typeface="Times New Roman" panose="02020603050405020304" pitchFamily="18" charset="0"/>
                    <a:sym typeface="Symbol" panose="05050102010706020507" pitchFamily="18" charset="2"/>
                  </a:rPr>
                  <a:t>  different types of EMR.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cs typeface="Times New Roman" panose="02020603050405020304" pitchFamily="18" charset="0"/>
                    <a:sym typeface="Symbol" panose="05050102010706020507" pitchFamily="18" charset="2"/>
                  </a:rPr>
                  <a:t>   Memorize the order.</a:t>
                </a:r>
                <a:endParaRPr lang="en-US" b="1" dirty="0">
                  <a:cs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922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8" t="-1783" b="-12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21" name="Picture 8" descr="06_04_Figure_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145" y="3303199"/>
            <a:ext cx="5875044" cy="3155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705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Electromagnetic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6826452" cy="3416300"/>
          </a:xfrm>
        </p:spPr>
        <p:txBody>
          <a:bodyPr>
            <a:normAutofit/>
          </a:bodyPr>
          <a:lstStyle/>
          <a:p>
            <a:r>
              <a:rPr lang="en-US" sz="2000" b="1" dirty="0" smtClean="0"/>
              <a:t>While a medium is not required, EMR can and often does pass through a medium. </a:t>
            </a:r>
          </a:p>
          <a:p>
            <a:r>
              <a:rPr lang="en-US" sz="2000" b="1" dirty="0" smtClean="0"/>
              <a:t>EMR passes more slowly through a medium than through a vacuum and travels at a normal velocity v, less than c.</a:t>
            </a:r>
          </a:p>
          <a:p>
            <a:r>
              <a:rPr lang="en-US" sz="2000" b="1" dirty="0" smtClean="0"/>
              <a:t>The </a:t>
            </a:r>
            <a:r>
              <a:rPr lang="en-US" sz="2000" b="1" dirty="0" smtClean="0"/>
              <a:t>ratio </a:t>
            </a:r>
            <a:r>
              <a:rPr lang="en-US" sz="2000" b="1" dirty="0" smtClean="0"/>
              <a:t>of </a:t>
            </a:r>
            <a:r>
              <a:rPr lang="en-US" sz="2000" b="1" dirty="0" smtClean="0"/>
              <a:t>c/v</a:t>
            </a:r>
            <a:r>
              <a:rPr lang="en-US" sz="2000" b="1" dirty="0" smtClean="0"/>
              <a:t> </a:t>
            </a:r>
            <a:r>
              <a:rPr lang="en-US" sz="2000" b="1" dirty="0" smtClean="0"/>
              <a:t>for a given medium is called the index of refraction, n, for the medium.</a:t>
            </a:r>
          </a:p>
          <a:p>
            <a:r>
              <a:rPr lang="en-US" sz="2000" b="1" dirty="0" smtClean="0"/>
              <a:t>Notice air can be approximated as a vacuum, even though it’s </a:t>
            </a:r>
            <a:r>
              <a:rPr lang="en-US" sz="2000" b="1" dirty="0" smtClean="0"/>
              <a:t>not</a:t>
            </a:r>
            <a:r>
              <a:rPr lang="en-US" sz="2000" b="1" dirty="0"/>
              <a:t> </a:t>
            </a:r>
            <a:r>
              <a:rPr lang="en-US" sz="2000" b="1" dirty="0" smtClean="0"/>
              <a:t>because n = 1.00.</a:t>
            </a:r>
            <a:endParaRPr lang="en-US" sz="18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1812" y="2364159"/>
            <a:ext cx="2929110" cy="4153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83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and 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164703" cy="3416300"/>
          </a:xfrm>
        </p:spPr>
        <p:txBody>
          <a:bodyPr>
            <a:normAutofit/>
          </a:bodyPr>
          <a:lstStyle/>
          <a:p>
            <a:pPr lvl="1"/>
            <a:r>
              <a:rPr lang="en-US" b="1" dirty="0" smtClean="0"/>
              <a:t>Exit Slip – FM Radio stations are given in </a:t>
            </a:r>
            <a:r>
              <a:rPr lang="en-US" b="1" dirty="0" err="1" smtClean="0"/>
              <a:t>MHz.</a:t>
            </a:r>
            <a:r>
              <a:rPr lang="en-US" b="1" dirty="0" smtClean="0"/>
              <a:t> What is the wavelength for 105.7 FM?</a:t>
            </a:r>
          </a:p>
          <a:p>
            <a:pPr marL="457200" lvl="1" indent="0">
              <a:buNone/>
            </a:pPr>
            <a:endParaRPr lang="en-US" b="1" dirty="0" smtClean="0"/>
          </a:p>
          <a:p>
            <a:pPr lvl="1"/>
            <a:endParaRPr lang="en-US" b="1" dirty="0" smtClean="0"/>
          </a:p>
          <a:p>
            <a:pPr lvl="1"/>
            <a:endParaRPr lang="en-US" b="1" dirty="0"/>
          </a:p>
          <a:p>
            <a:pPr lvl="1"/>
            <a:r>
              <a:rPr lang="en-US" b="1" dirty="0" smtClean="0"/>
              <a:t>What’s due? (homework for a homework check next class)</a:t>
            </a:r>
          </a:p>
          <a:p>
            <a:pPr lvl="2"/>
            <a:r>
              <a:rPr lang="en-US" b="1" dirty="0" smtClean="0"/>
              <a:t>p161 </a:t>
            </a:r>
            <a:r>
              <a:rPr lang="en-US" b="1" dirty="0" smtClean="0"/>
              <a:t>#10-14</a:t>
            </a:r>
            <a:endParaRPr lang="en-US" b="1" dirty="0"/>
          </a:p>
          <a:p>
            <a:pPr lvl="1"/>
            <a:r>
              <a:rPr lang="en-US" b="1" dirty="0" smtClean="0"/>
              <a:t>What’s next? (What to read to prepare for the next class.</a:t>
            </a:r>
          </a:p>
          <a:p>
            <a:pPr lvl="2"/>
            <a:r>
              <a:rPr lang="en-US" b="1" dirty="0" smtClean="0"/>
              <a:t>Read IB 4.3 - 4.4,  p162 – 181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0674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4.2 Travelling Waves – IB Objectives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22830" y="2393950"/>
            <a:ext cx="8825659" cy="370205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Describe waves and wave motion</a:t>
            </a:r>
          </a:p>
          <a:p>
            <a:r>
              <a:rPr lang="en-US" sz="2000" b="1" dirty="0" smtClean="0"/>
              <a:t>Identify wavelength, frequency, and period from graphs of displacement against distance or time</a:t>
            </a:r>
          </a:p>
          <a:p>
            <a:r>
              <a:rPr lang="en-US" sz="2000" b="1" dirty="0" smtClean="0"/>
              <a:t>Solve problems with wavelength, frequency, period and wave speed.</a:t>
            </a:r>
          </a:p>
          <a:p>
            <a:r>
              <a:rPr lang="en-US" sz="2000" b="1" dirty="0" smtClean="0"/>
              <a:t>Describe the motion of a particle in a medium through which a wave travels</a:t>
            </a:r>
            <a:endParaRPr lang="en-US" sz="2000" b="1" dirty="0"/>
          </a:p>
          <a:p>
            <a:r>
              <a:rPr lang="en-US" sz="2000" b="1" dirty="0" smtClean="0"/>
              <a:t>Classify waves as transverse and longitudinal</a:t>
            </a:r>
          </a:p>
          <a:p>
            <a:r>
              <a:rPr lang="en-US" sz="2000" b="1" dirty="0" smtClean="0"/>
              <a:t>Describe the nature of electromagnetic waves</a:t>
            </a:r>
          </a:p>
          <a:p>
            <a:r>
              <a:rPr lang="en-US" sz="2000" b="1" dirty="0" smtClean="0"/>
              <a:t>Describe the nature of sound waves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4899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6761137" cy="3416300"/>
          </a:xfrm>
        </p:spPr>
        <p:txBody>
          <a:bodyPr>
            <a:normAutofit fontScale="85000" lnSpcReduction="10000"/>
          </a:bodyPr>
          <a:lstStyle/>
          <a:p>
            <a:r>
              <a:rPr lang="en-US" sz="2000" b="1" dirty="0" smtClean="0"/>
              <a:t>The </a:t>
            </a:r>
            <a:r>
              <a:rPr lang="en-US" sz="2000" b="1" u="sng" dirty="0" smtClean="0"/>
              <a:t>displacement from equilibrium </a:t>
            </a:r>
            <a:r>
              <a:rPr lang="en-US" sz="2000" b="1" dirty="0" smtClean="0"/>
              <a:t>of any particle in the medium is </a:t>
            </a:r>
            <a:r>
              <a:rPr lang="en-US" sz="2000" b="1" u="sng" dirty="0" smtClean="0"/>
              <a:t>dependent on both time and distance</a:t>
            </a:r>
            <a:r>
              <a:rPr lang="en-US" sz="2000" b="1" dirty="0" smtClean="0"/>
              <a:t>.</a:t>
            </a:r>
          </a:p>
          <a:p>
            <a:r>
              <a:rPr lang="en-US" sz="2000" b="1" dirty="0" smtClean="0"/>
              <a:t>The top graph “</a:t>
            </a:r>
            <a:r>
              <a:rPr lang="en-US" sz="2000" b="1" u="sng" dirty="0" smtClean="0"/>
              <a:t>y vs t</a:t>
            </a:r>
            <a:r>
              <a:rPr lang="en-US" sz="2000" b="1" dirty="0" smtClean="0"/>
              <a:t>” is how a single location in the medium moves over time. </a:t>
            </a:r>
            <a:r>
              <a:rPr lang="en-US" sz="2000" b="1" u="sng" dirty="0" smtClean="0"/>
              <a:t>Distance is held constant.</a:t>
            </a:r>
          </a:p>
          <a:p>
            <a:pPr lvl="1"/>
            <a:r>
              <a:rPr lang="en-US" sz="1800" b="1" dirty="0" smtClean="0"/>
              <a:t>Stationary bystander perspective.</a:t>
            </a:r>
          </a:p>
          <a:p>
            <a:r>
              <a:rPr lang="en-US" sz="2000" b="1" dirty="0" smtClean="0"/>
              <a:t>The bottom graph “</a:t>
            </a:r>
            <a:r>
              <a:rPr lang="en-US" sz="2000" b="1" u="sng" dirty="0" smtClean="0"/>
              <a:t>y vs x</a:t>
            </a:r>
            <a:r>
              <a:rPr lang="en-US" sz="2000" b="1" dirty="0" smtClean="0"/>
              <a:t>” is how different parts of the medium are displaced at a given point in time. </a:t>
            </a:r>
            <a:r>
              <a:rPr lang="en-US" sz="2000" b="1" u="sng" dirty="0" smtClean="0"/>
              <a:t>Time is held constant</a:t>
            </a:r>
            <a:r>
              <a:rPr lang="en-US" sz="2000" b="1" dirty="0" smtClean="0"/>
              <a:t>.</a:t>
            </a:r>
          </a:p>
          <a:p>
            <a:pPr lvl="1"/>
            <a:r>
              <a:rPr lang="en-US" sz="1800" b="1" dirty="0" smtClean="0"/>
              <a:t>Snapshot moment in time.</a:t>
            </a:r>
          </a:p>
          <a:p>
            <a:r>
              <a:rPr lang="en-US" sz="2000" b="1" u="sng" dirty="0" smtClean="0"/>
              <a:t>Amplitude of a wave, </a:t>
            </a:r>
            <a:r>
              <a:rPr lang="en-US" sz="2000" b="1" dirty="0" smtClean="0"/>
              <a:t>: </a:t>
            </a:r>
            <a:r>
              <a:rPr lang="en-US" sz="2000" b="1" dirty="0"/>
              <a:t>T</a:t>
            </a:r>
            <a:r>
              <a:rPr lang="en-US" sz="2000" b="1" dirty="0" smtClean="0"/>
              <a:t>he amount of displacement from the equilibrium position for a given particle in the medium.</a:t>
            </a:r>
            <a:endParaRPr lang="en-US" sz="2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214" y="2362001"/>
            <a:ext cx="3206659" cy="389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91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6761137" cy="3416300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u="sng" dirty="0" smtClean="0"/>
              <a:t>Period of a wave, T, seconds</a:t>
            </a:r>
            <a:r>
              <a:rPr lang="en-US" sz="2000" b="1" dirty="0" smtClean="0"/>
              <a:t>: The length of time required for a complete waveform to pass a fixed point.</a:t>
            </a:r>
          </a:p>
          <a:p>
            <a:pPr lvl="1"/>
            <a:r>
              <a:rPr lang="en-US" sz="1800" b="1" dirty="0" smtClean="0"/>
              <a:t>The peak to peak, trough to trough, or wave beginning to end interval on the y vs t graph.</a:t>
            </a:r>
          </a:p>
          <a:p>
            <a:pPr lvl="1"/>
            <a:r>
              <a:rPr lang="en-US" sz="1800" b="1" dirty="0" smtClean="0"/>
              <a:t>Bystander with stopwatch</a:t>
            </a:r>
          </a:p>
          <a:p>
            <a:r>
              <a:rPr lang="en-US" sz="2000" b="1" u="sng" dirty="0" smtClean="0"/>
              <a:t>Wavelength, </a:t>
            </a:r>
            <a:r>
              <a:rPr lang="el-GR" sz="2000" b="1" u="sng" dirty="0" smtClean="0"/>
              <a:t>λ</a:t>
            </a:r>
            <a:r>
              <a:rPr lang="en-US" sz="2000" b="1" u="sng" dirty="0" smtClean="0"/>
              <a:t>, meter</a:t>
            </a:r>
            <a:r>
              <a:rPr lang="en-US" sz="2000" b="1" dirty="0" smtClean="0"/>
              <a:t>: The length of one complete waveform at a fixed point in time.</a:t>
            </a:r>
          </a:p>
          <a:p>
            <a:pPr lvl="1"/>
            <a:r>
              <a:rPr lang="en-US" sz="1800" b="1" dirty="0"/>
              <a:t>The peak to peak, trough to trough, or wave beginning to end interval on the y vs </a:t>
            </a:r>
            <a:r>
              <a:rPr lang="en-US" sz="1800" b="1" dirty="0" smtClean="0"/>
              <a:t>x </a:t>
            </a:r>
            <a:r>
              <a:rPr lang="en-US" sz="1800" b="1" dirty="0"/>
              <a:t>graph</a:t>
            </a:r>
            <a:r>
              <a:rPr lang="en-US" sz="1800" b="1" dirty="0" smtClean="0"/>
              <a:t>.</a:t>
            </a:r>
          </a:p>
          <a:p>
            <a:pPr lvl="1"/>
            <a:r>
              <a:rPr lang="en-US" sz="1800" b="1" dirty="0" smtClean="0"/>
              <a:t>Tiny rider of wave sight line to next peak</a:t>
            </a:r>
            <a:endParaRPr lang="en-US" sz="1800" b="1" dirty="0"/>
          </a:p>
          <a:p>
            <a:pPr lvl="1"/>
            <a:endParaRPr lang="en-US" sz="18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214" y="2362001"/>
            <a:ext cx="3206659" cy="389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70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waves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4" y="2603500"/>
                <a:ext cx="6761137" cy="3416300"/>
              </a:xfrm>
            </p:spPr>
            <p:txBody>
              <a:bodyPr>
                <a:normAutofit/>
              </a:bodyPr>
              <a:lstStyle/>
              <a:p>
                <a:r>
                  <a:rPr lang="en-US" sz="2000" b="1" u="sng" dirty="0" smtClean="0"/>
                  <a:t>Frequency of a wave, </a:t>
                </a:r>
                <a14:m>
                  <m:oMath xmlns:m="http://schemas.openxmlformats.org/officeDocument/2006/math">
                    <m:r>
                      <a:rPr lang="en-US" sz="2000" b="1" i="1" u="sng" smtClean="0"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n-US" sz="2000" b="1" u="sng" dirty="0" smtClean="0">
                    <a:latin typeface="Candara" panose="020E0502030303020204" pitchFamily="34" charset="0"/>
                  </a:rPr>
                  <a:t>, </a:t>
                </a:r>
                <a:r>
                  <a:rPr lang="en-US" sz="2000" b="1" u="sng" dirty="0" smtClean="0"/>
                  <a:t>Hz:</a:t>
                </a:r>
                <a:r>
                  <a:rPr lang="en-US" sz="2000" b="1" dirty="0" smtClean="0"/>
                  <a:t> The number of waveforms that pass a fixed point in one second</a:t>
                </a:r>
                <a:endParaRPr lang="en-US" sz="1800" b="1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den>
                    </m:f>
                  </m:oMath>
                </a14:m>
                <a:endParaRPr lang="en-US" sz="1800" b="1" i="1" dirty="0" smtClean="0"/>
              </a:p>
              <a:p>
                <a:r>
                  <a:rPr lang="en-US" sz="2000" b="1" u="sng" dirty="0" smtClean="0"/>
                  <a:t>Speed of a wave, v, m/s:</a:t>
                </a:r>
                <a:r>
                  <a:rPr lang="en-US" sz="2000" b="1" dirty="0" smtClean="0"/>
                  <a:t> The rate at which a wave moves through the medium, transferring energy from one location to another.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𝒔𝒑𝒆𝒆𝒅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𝒅𝒊𝒔𝒕𝒂𝒏𝒄𝒆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𝒇𝒐𝒓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𝒐𝒏𝒆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>
                            <a:latin typeface="Cambria Math" panose="02040503050406030204" pitchFamily="18" charset="0"/>
                          </a:rPr>
                          <m:t>𝒘𝒂𝒗𝒆𝒇𝒐𝒓𝒎</m:t>
                        </m:r>
                        <m:r>
                          <m:rPr>
                            <m:nor/>
                          </m:rPr>
                          <a:rPr lang="en-US" sz="1800" b="1" dirty="0"/>
                          <m:t> </m:t>
                        </m:r>
                      </m:num>
                      <m:den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𝒕𝒊𝒎𝒆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𝒇𝒐𝒓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𝒐𝒏𝒆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𝒘𝒂𝒗𝒆𝒇𝒐𝒓𝒎</m:t>
                        </m:r>
                      </m:den>
                    </m:f>
                    <m:r>
                      <a:rPr lang="en-US" sz="1800" b="1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𝝀</m:t>
                        </m:r>
                      </m:num>
                      <m:den>
                        <m:r>
                          <a:rPr lang="en-US" sz="1800" b="1" i="1" smtClean="0">
                            <a:latin typeface="Cambria Math" panose="02040503050406030204" pitchFamily="18" charset="0"/>
                          </a:rPr>
                          <m:t>𝑻</m:t>
                        </m:r>
                      </m:den>
                    </m:f>
                  </m:oMath>
                </a14:m>
                <a:endParaRPr lang="en-US" sz="1800" b="1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𝝀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𝒇</m:t>
                    </m:r>
                  </m:oMath>
                </a14:m>
                <a:endParaRPr lang="en-US" sz="1800" b="1" dirty="0" smtClean="0">
                  <a:ea typeface="Cambria Math" panose="02040503050406030204" pitchFamily="18" charset="0"/>
                </a:endParaRPr>
              </a:p>
              <a:p>
                <a:pPr lvl="1"/>
                <a:endParaRPr lang="en-US" sz="18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4" y="2603500"/>
                <a:ext cx="6761137" cy="3416300"/>
              </a:xfrm>
              <a:blipFill>
                <a:blip r:embed="rId2"/>
                <a:stretch>
                  <a:fillRect l="-360" t="-1248" r="-15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7214" y="2362001"/>
            <a:ext cx="3206659" cy="3899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988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Longitudinal 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b="1" dirty="0" smtClean="0"/>
              <a:t>Previous waves were all </a:t>
            </a:r>
            <a:r>
              <a:rPr lang="en-US" sz="2000" b="1" u="sng" dirty="0" smtClean="0"/>
              <a:t>transverse waves </a:t>
            </a:r>
            <a:r>
              <a:rPr lang="en-US" sz="2000" b="1" dirty="0" smtClean="0"/>
              <a:t>with the motion of the wave is perpendicular to the displacement.</a:t>
            </a:r>
          </a:p>
          <a:p>
            <a:r>
              <a:rPr lang="en-US" sz="2000" b="1" dirty="0" smtClean="0"/>
              <a:t>The displacement for a </a:t>
            </a:r>
            <a:r>
              <a:rPr lang="en-US" sz="2000" b="1" u="sng" dirty="0" smtClean="0"/>
              <a:t>longitudinal wave</a:t>
            </a:r>
            <a:r>
              <a:rPr lang="en-US" sz="2000" b="1" dirty="0" smtClean="0"/>
              <a:t> (e.g. sound) is in the </a:t>
            </a:r>
            <a:r>
              <a:rPr lang="en-US" sz="2000" b="1" u="sng" dirty="0" smtClean="0"/>
              <a:t>same</a:t>
            </a:r>
            <a:r>
              <a:rPr lang="en-US" sz="2000" b="1" dirty="0" smtClean="0"/>
              <a:t> direction as the motion of the wave. </a:t>
            </a:r>
            <a:endParaRPr lang="en-US" sz="2000" b="1" dirty="0"/>
          </a:p>
          <a:p>
            <a:r>
              <a:rPr lang="en-US" sz="2000" b="1" dirty="0" smtClean="0"/>
              <a:t>It is still graphed as a “y” displacement.</a:t>
            </a:r>
          </a:p>
          <a:p>
            <a:r>
              <a:rPr lang="en-US" sz="2000" b="1" dirty="0" smtClean="0"/>
              <a:t>The result is an alternating series of zones of </a:t>
            </a:r>
            <a:r>
              <a:rPr lang="en-US" sz="2000" b="1" u="sng" dirty="0" smtClean="0"/>
              <a:t>compressions</a:t>
            </a:r>
            <a:r>
              <a:rPr lang="en-US" sz="2000" b="1" dirty="0" smtClean="0"/>
              <a:t> and </a:t>
            </a:r>
            <a:r>
              <a:rPr lang="en-US" sz="2000" b="1" u="sng" dirty="0" smtClean="0"/>
              <a:t>rarefactions</a:t>
            </a:r>
            <a:r>
              <a:rPr lang="en-US" sz="2000" b="1" dirty="0" smtClean="0"/>
              <a:t>. </a:t>
            </a:r>
          </a:p>
          <a:p>
            <a:r>
              <a:rPr lang="en-US" sz="2000" b="1" dirty="0" smtClean="0"/>
              <a:t>A wavelength is from start of one compression to the beginning of the next compression. </a:t>
            </a:r>
          </a:p>
          <a:p>
            <a:r>
              <a:rPr lang="en-US" sz="2000" b="1" u="sng" dirty="0" smtClean="0"/>
              <a:t>Positive</a:t>
            </a:r>
            <a:r>
              <a:rPr lang="en-US" sz="2000" b="1" dirty="0" smtClean="0"/>
              <a:t> displacement are </a:t>
            </a:r>
            <a:r>
              <a:rPr lang="en-US" sz="2000" b="1" u="sng" dirty="0" smtClean="0"/>
              <a:t>compressions</a:t>
            </a:r>
            <a:r>
              <a:rPr lang="en-US" sz="2000" b="1" dirty="0" smtClean="0"/>
              <a:t>. </a:t>
            </a:r>
            <a:r>
              <a:rPr lang="en-US" sz="2000" b="1" u="sng" dirty="0" smtClean="0"/>
              <a:t>Negative</a:t>
            </a:r>
            <a:r>
              <a:rPr lang="en-US" sz="2000" b="1" dirty="0" smtClean="0"/>
              <a:t> displacements are </a:t>
            </a:r>
            <a:r>
              <a:rPr lang="en-US" sz="2000" b="1" u="sng" dirty="0" smtClean="0"/>
              <a:t>rarefactions</a:t>
            </a:r>
            <a:r>
              <a:rPr lang="en-US" sz="2000" b="1" dirty="0" smtClean="0"/>
              <a:t>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29581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 person lying on a boogie board in the ocean rises and falls through one complete cycle every five seconds. The crests of the wave causing the motion are 20.0 m apart. Determine a) the frequency and b) the speed of the wave.</a:t>
            </a:r>
            <a:endParaRPr lang="en-US" b="1" dirty="0"/>
          </a:p>
          <a:p>
            <a:r>
              <a:rPr lang="en-US" b="1" dirty="0" smtClean="0"/>
              <a:t>The speed of a transverse wave on a string is 450 m/s and the wavelength is 0.18 m. The amplitude of the wave is 2.0 mm. How much time is required for a particle of the string to move through a total distance of 1.0 km?</a:t>
            </a:r>
          </a:p>
          <a:p>
            <a:r>
              <a:rPr lang="en-US" b="1" dirty="0" smtClean="0"/>
              <a:t>A sound wave with a speed of 330 m/s and a frequency of 425 Hz is sounded through air. At what distances from the sound source will you find the first three points of lowest air pressure?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2136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</a:t>
            </a:r>
            <a:r>
              <a:rPr lang="en-US" dirty="0" smtClean="0"/>
              <a:t>of wave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Three classes of waves </a:t>
            </a:r>
          </a:p>
          <a:p>
            <a:r>
              <a:rPr lang="en-US" sz="2000" b="1" dirty="0" smtClean="0"/>
              <a:t>1) Mechanical (physical) waves </a:t>
            </a:r>
            <a:r>
              <a:rPr lang="en-US" sz="2000" b="1" dirty="0" smtClean="0"/>
              <a:t>(Newton – late 1600’s)</a:t>
            </a:r>
            <a:endParaRPr lang="en-US" sz="2000" b="1" dirty="0" smtClean="0"/>
          </a:p>
          <a:p>
            <a:pPr lvl="1"/>
            <a:r>
              <a:rPr lang="en-US" sz="1800" b="1" dirty="0" smtClean="0"/>
              <a:t>Transverse (Waves on strings, water waves)</a:t>
            </a:r>
          </a:p>
          <a:p>
            <a:pPr lvl="1"/>
            <a:r>
              <a:rPr lang="en-US" sz="1800" b="1" dirty="0" smtClean="0"/>
              <a:t>Longitudinal (Sound, waves in a pipe)</a:t>
            </a:r>
          </a:p>
          <a:p>
            <a:r>
              <a:rPr lang="en-US" sz="2000" b="1" dirty="0" smtClean="0"/>
              <a:t>2) Electromagnetic Radiation (aka light</a:t>
            </a:r>
            <a:r>
              <a:rPr lang="en-US" sz="2000" b="1" dirty="0" smtClean="0"/>
              <a:t>) late 1800’s</a:t>
            </a:r>
            <a:endParaRPr lang="en-US" sz="1800" b="1" dirty="0" smtClean="0"/>
          </a:p>
          <a:p>
            <a:r>
              <a:rPr lang="en-US" sz="2000" b="1" dirty="0" smtClean="0"/>
              <a:t>3) Matter waves (e.g. electrons</a:t>
            </a:r>
            <a:r>
              <a:rPr lang="en-US" sz="2000" b="1" dirty="0" smtClean="0"/>
              <a:t>) early 1900’s</a:t>
            </a:r>
            <a:endParaRPr lang="en-US" sz="2000" b="1" dirty="0" smtClean="0"/>
          </a:p>
          <a:p>
            <a:r>
              <a:rPr lang="en-US" sz="2000" b="1" dirty="0" smtClean="0"/>
              <a:t>4) Gravitational waves 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spacetime</a:t>
            </a:r>
            <a:r>
              <a:rPr lang="en-US" sz="2000" b="1" dirty="0" smtClean="0"/>
              <a:t>) 2015 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://www.youtube.com/watch?v=4GbWfNHtHRg</a:t>
            </a:r>
            <a:endParaRPr lang="en-US" sz="2000" b="1" dirty="0" smtClean="0"/>
          </a:p>
          <a:p>
            <a:pPr marL="457200" lvl="1" indent="0">
              <a:buNone/>
            </a:pPr>
            <a:endParaRPr lang="en-US" sz="1800" b="1" dirty="0" smtClean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7857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Electromagnetic radiation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5663857" cy="3416300"/>
          </a:xfrm>
        </p:spPr>
        <p:txBody>
          <a:bodyPr/>
          <a:lstStyle/>
          <a:p>
            <a:r>
              <a:rPr lang="en-US" sz="2000" b="1" dirty="0" smtClean="0"/>
              <a:t>Doesn’t need a medium for transmission. All mechanical waves do. </a:t>
            </a:r>
          </a:p>
          <a:p>
            <a:pPr lvl="1"/>
            <a:r>
              <a:rPr lang="en-US" sz="1800" b="1" dirty="0" smtClean="0"/>
              <a:t>The reason why EMR is a different class of wave  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Perpendicular oscillation of electric and magnetic fields. (Must have both.)</a:t>
            </a:r>
          </a:p>
          <a:p>
            <a:r>
              <a:rPr lang="en-US" b="1" dirty="0" smtClean="0"/>
              <a:t>Direction of the wave (transfer of energy) is perpendicular to both fields.</a:t>
            </a:r>
          </a:p>
          <a:p>
            <a:r>
              <a:rPr lang="en-US" b="1" dirty="0" smtClean="0"/>
              <a:t>Wavelength, frequency, period, speed and amplitude all apply  </a:t>
            </a:r>
            <a:endParaRPr lang="en-US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0189" y="2853281"/>
            <a:ext cx="4829175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77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20738</TotalTime>
  <Words>924</Words>
  <Application>Microsoft Office PowerPoint</Application>
  <PresentationFormat>Widescreen</PresentationFormat>
  <Paragraphs>89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ＭＳ Ｐゴシック</vt:lpstr>
      <vt:lpstr>Arial</vt:lpstr>
      <vt:lpstr>Calibri</vt:lpstr>
      <vt:lpstr>Cambria Math</vt:lpstr>
      <vt:lpstr>Candara</vt:lpstr>
      <vt:lpstr>Century Gothic</vt:lpstr>
      <vt:lpstr>Symbol</vt:lpstr>
      <vt:lpstr>Times New Roman</vt:lpstr>
      <vt:lpstr>Wingdings 3</vt:lpstr>
      <vt:lpstr>Ion Boardroom</vt:lpstr>
      <vt:lpstr>Physics 3 – Oct 17, 2019 </vt:lpstr>
      <vt:lpstr>4.2 Travelling Waves – IB Objectives</vt:lpstr>
      <vt:lpstr>Describing waves</vt:lpstr>
      <vt:lpstr>Describing waves</vt:lpstr>
      <vt:lpstr>Describing waves</vt:lpstr>
      <vt:lpstr>Longitudinal waves</vt:lpstr>
      <vt:lpstr>Sample problems</vt:lpstr>
      <vt:lpstr>Types of wave behavior</vt:lpstr>
      <vt:lpstr>Electromagnetic radiation</vt:lpstr>
      <vt:lpstr>Electromagnetic Radiation</vt:lpstr>
      <vt:lpstr>Electromagnetic Radiation</vt:lpstr>
      <vt:lpstr>Exit slip and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148</cp:revision>
  <cp:lastPrinted>2017-10-04T06:51:27Z</cp:lastPrinted>
  <dcterms:created xsi:type="dcterms:W3CDTF">2015-08-11T02:33:52Z</dcterms:created>
  <dcterms:modified xsi:type="dcterms:W3CDTF">2019-10-17T16:36:09Z</dcterms:modified>
</cp:coreProperties>
</file>